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930B-3FA1-43F3-84CB-AA738EDAA8E6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D2CE-C569-43DC-8FF9-AF0A374A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6480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PHENOLIC RESINS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768" y="5877272"/>
            <a:ext cx="4680520" cy="635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 err="1" smtClean="0">
                <a:solidFill>
                  <a:schemeClr val="tx1"/>
                </a:solidFill>
              </a:rPr>
              <a:t>Dr.Widad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Salih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Hanoosh</a:t>
            </a:r>
            <a:endParaRPr lang="en-US" sz="2400" b="1" i="1" u="sng" dirty="0">
              <a:solidFill>
                <a:schemeClr val="tx1"/>
              </a:solidFill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96044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Re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149080"/>
            <a:ext cx="2340260" cy="16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tton&amp;fab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>
            <a:fillRect/>
          </a:stretch>
        </p:blipFill>
        <p:spPr bwMode="auto">
          <a:xfrm>
            <a:off x="2051720" y="4149080"/>
            <a:ext cx="2556283" cy="16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2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8712968" cy="18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Three reaction sequences must be considered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1. Formaldehyde addition to phenol.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2. Chain growth or </a:t>
            </a:r>
            <a:r>
              <a:rPr lang="en-US" sz="2400" b="1" dirty="0" err="1">
                <a:solidFill>
                  <a:schemeClr val="tx1"/>
                </a:solidFill>
              </a:rPr>
              <a:t>prepolymer</a:t>
            </a:r>
            <a:r>
              <a:rPr lang="en-US" sz="2400" b="1" dirty="0">
                <a:solidFill>
                  <a:schemeClr val="tx1"/>
                </a:solidFill>
              </a:rPr>
              <a:t> formation.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3. Cross linking or curing reaction.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060848"/>
            <a:ext cx="8712968" cy="44644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4"/>
            <a:ext cx="80648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083036" y="3356992"/>
            <a:ext cx="336835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521" y="109317"/>
            <a:ext cx="8568952" cy="6552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95736" y="332656"/>
            <a:ext cx="496855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Phenolic resin process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79712" y="764704"/>
            <a:ext cx="255628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35996" y="764704"/>
            <a:ext cx="18362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544" y="1844824"/>
            <a:ext cx="302433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Phenol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Excess </a:t>
            </a:r>
            <a:r>
              <a:rPr lang="en-US" sz="2000" b="1" dirty="0" err="1" smtClean="0">
                <a:solidFill>
                  <a:schemeClr val="tx1"/>
                </a:solidFill>
              </a:rPr>
              <a:t>Formaline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Basic Medium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4941" y="1844824"/>
            <a:ext cx="302433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Excess Phenol</a:t>
            </a:r>
          </a:p>
          <a:p>
            <a:pPr marL="285750" indent="-285750" algn="ctr">
              <a:buFontTx/>
              <a:buChar char="-"/>
            </a:pPr>
            <a:r>
              <a:rPr lang="en-US" sz="2000" b="1" dirty="0" err="1" smtClean="0">
                <a:solidFill>
                  <a:schemeClr val="tx1"/>
                </a:solidFill>
              </a:rPr>
              <a:t>Formaline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Acidic Medium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691680" y="3140968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6516216" y="3140968"/>
            <a:ext cx="43204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9552" y="3933056"/>
            <a:ext cx="295232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Resol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One stage </a:t>
            </a:r>
            <a:r>
              <a:rPr lang="en-US" sz="2000" b="1" dirty="0" err="1" smtClean="0">
                <a:solidFill>
                  <a:schemeClr val="tx1"/>
                </a:solidFill>
              </a:rPr>
              <a:t>prepolymer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11512" y="3933056"/>
            <a:ext cx="295232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Novolac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Two stage </a:t>
            </a:r>
            <a:r>
              <a:rPr lang="en-US" sz="2000" b="1" dirty="0" err="1" smtClean="0">
                <a:solidFill>
                  <a:schemeClr val="tx1"/>
                </a:solidFill>
              </a:rPr>
              <a:t>prepolymer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2015716" y="4797152"/>
            <a:ext cx="22682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 flipH="1">
            <a:off x="4535996" y="4797152"/>
            <a:ext cx="225168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49842" y="6021288"/>
            <a:ext cx="279031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Net Work Structure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1151620" y="4941168"/>
            <a:ext cx="2088232" cy="9361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Heat Cure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743560" y="4941168"/>
            <a:ext cx="2520280" cy="9361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Curing Agent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424936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DrWhidad\Desktop\Structure-of-res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26530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8516" y="836712"/>
            <a:ext cx="1944216" cy="4023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Methylol</a:t>
            </a:r>
            <a:r>
              <a:rPr lang="en-US" b="1" dirty="0" smtClean="0">
                <a:solidFill>
                  <a:schemeClr val="tx1"/>
                </a:solidFill>
              </a:rPr>
              <a:t> Group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836712"/>
            <a:ext cx="187220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Methylene Bridge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00624" y="3419933"/>
            <a:ext cx="1584176" cy="324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Ether  Bridge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4818" y="3356992"/>
            <a:ext cx="1656183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Aromatic Hydroxyl Group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9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784976" cy="6264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DrWhidad\Desktop\phenolic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2120" y="3967661"/>
            <a:ext cx="27363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Curing agent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9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0952"/>
            <a:ext cx="8856984" cy="648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799288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Two </a:t>
            </a:r>
            <a:r>
              <a:rPr lang="en-US" sz="2400" b="1" dirty="0" err="1">
                <a:solidFill>
                  <a:schemeClr val="tx1"/>
                </a:solidFill>
              </a:rPr>
              <a:t>prepolymers</a:t>
            </a:r>
            <a:r>
              <a:rPr lang="en-US" sz="2400" b="1" dirty="0">
                <a:solidFill>
                  <a:schemeClr val="tx1"/>
                </a:solidFill>
              </a:rPr>
              <a:t> types are obtained </a:t>
            </a:r>
            <a:r>
              <a:rPr lang="en-US" sz="2400" b="1" dirty="0" smtClean="0">
                <a:solidFill>
                  <a:schemeClr val="tx1"/>
                </a:solidFill>
              </a:rPr>
              <a:t>depending  on pH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5637"/>
              </p:ext>
            </p:extLst>
          </p:nvPr>
        </p:nvGraphicFramePr>
        <p:xfrm>
          <a:off x="251520" y="1052738"/>
          <a:ext cx="8640961" cy="525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592288"/>
                <a:gridCol w="2520281"/>
              </a:tblGrid>
              <a:tr h="8760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Type of Phenolic Resin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Novolac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Resin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Resol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Resin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Type of Reaction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Electrophelic</a:t>
                      </a:r>
                      <a:r>
                        <a:rPr lang="en-US" sz="2000" b="1" dirty="0" smtClean="0"/>
                        <a:t> Mechanism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Nucleophilic</a:t>
                      </a:r>
                      <a:r>
                        <a:rPr lang="en-US" sz="2000" b="1" dirty="0" smtClean="0"/>
                        <a:t> Mechanism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Medium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Reaction ( pH)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Acidic Med. ( 1-5 )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Basic Med. ( &gt; 7)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Molar Ratio ( P:F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1: 0.8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1:2- 1:4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Type or behavior of Polymer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Linear or Slightly Branch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Branch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Characteristic Properties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 MWT, Soluble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 MWT , non Soluble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1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32656"/>
            <a:ext cx="8784976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2007724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 acidic medium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45686" y="1412776"/>
            <a:ext cx="25202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5606" y="5589240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Novolac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29886" y="5661248"/>
            <a:ext cx="129712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9672" y="2708920"/>
            <a:ext cx="187220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Chain Growth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3563888" y="2492896"/>
            <a:ext cx="1080120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48064" y="2007724"/>
            <a:ext cx="259228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 acidic medium convert CH20H to  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412743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56983" cy="6480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3285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3565784" y="1376772"/>
            <a:ext cx="283610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9832" y="2780928"/>
            <a:ext cx="154817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Basic Medium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DrWhidad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312053" cy="30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flipV="1">
            <a:off x="2874434" y="4550741"/>
            <a:ext cx="1010638" cy="5344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Users\DrWhidad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73" y="3315491"/>
            <a:ext cx="4863392" cy="3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7501834" y="3902671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0032" y="537321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761788" y="3902671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0800000" flipV="1">
            <a:off x="7596336" y="5373216"/>
            <a:ext cx="1080120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Methylol</a:t>
            </a:r>
            <a:r>
              <a:rPr lang="en-US" b="1" dirty="0" smtClean="0">
                <a:solidFill>
                  <a:schemeClr val="tx1"/>
                </a:solidFill>
              </a:rPr>
              <a:t> group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7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572" y="260648"/>
            <a:ext cx="770485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Effect of catalyst type on the position of sub. In the case of </a:t>
            </a:r>
            <a:r>
              <a:rPr lang="en-US" sz="2400" b="1" dirty="0" err="1" smtClean="0">
                <a:solidFill>
                  <a:schemeClr val="tx1"/>
                </a:solidFill>
              </a:rPr>
              <a:t>Novolac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572" y="1124744"/>
            <a:ext cx="7704856" cy="540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b="1" dirty="0">
                <a:solidFill>
                  <a:schemeClr val="tx1"/>
                </a:solidFill>
              </a:rPr>
              <a:t>4-6 pH  With Divalent metal salts as 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catalyst: </a:t>
            </a:r>
            <a:r>
              <a:rPr lang="pt-BR" sz="2400" b="1" dirty="0">
                <a:solidFill>
                  <a:schemeClr val="tx1"/>
                </a:solidFill>
              </a:rPr>
              <a:t>High Ortho (57-58%: o-o</a:t>
            </a:r>
            <a:r>
              <a:rPr lang="pt-BR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>
                <a:solidFill>
                  <a:schemeClr val="tx1"/>
                </a:solidFill>
              </a:rPr>
              <a:t> 40-42%: o-p and 2-3% p-p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pt-BR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-  </a:t>
            </a:r>
            <a:r>
              <a:rPr lang="pt-BR" sz="2400" b="1" dirty="0" smtClean="0">
                <a:solidFill>
                  <a:schemeClr val="tx1"/>
                </a:solidFill>
              </a:rPr>
              <a:t>Oxalic </a:t>
            </a:r>
            <a:r>
              <a:rPr lang="pt-BR" sz="2400" b="1" dirty="0">
                <a:solidFill>
                  <a:schemeClr val="tx1"/>
                </a:solidFill>
              </a:rPr>
              <a:t>Acid: (25-26%: o-o, 48-50%: </a:t>
            </a:r>
            <a:r>
              <a:rPr lang="pt-BR" sz="2400" b="1" dirty="0" smtClean="0">
                <a:solidFill>
                  <a:schemeClr val="tx1"/>
                </a:solidFill>
              </a:rPr>
              <a:t>op and 25-30 % p-p</a:t>
            </a:r>
            <a:endParaRPr lang="pt-BR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-  Phosphoric </a:t>
            </a:r>
            <a:r>
              <a:rPr lang="pt-BR" sz="2400" b="1" dirty="0">
                <a:solidFill>
                  <a:schemeClr val="tx1"/>
                </a:solidFill>
              </a:rPr>
              <a:t>Acid: (23-25%: o-o, </a:t>
            </a:r>
            <a:r>
              <a:rPr lang="pt-BR" sz="2400" b="1" dirty="0" smtClean="0">
                <a:solidFill>
                  <a:schemeClr val="tx1"/>
                </a:solidFill>
              </a:rPr>
              <a:t>50-52%: o-p and 25-30 % p-p )</a:t>
            </a: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Sulphuric </a:t>
            </a:r>
            <a:r>
              <a:rPr lang="pt-BR" sz="2400" b="1" dirty="0">
                <a:solidFill>
                  <a:schemeClr val="tx1"/>
                </a:solidFill>
              </a:rPr>
              <a:t>Acid : (25-26%: o-o, 4550</a:t>
            </a:r>
            <a:r>
              <a:rPr lang="pt-BR" sz="2400" b="1" dirty="0" smtClean="0">
                <a:solidFill>
                  <a:schemeClr val="tx1"/>
                </a:solidFill>
              </a:rPr>
              <a:t>%: o-p and 25- 30 % p-p) </a:t>
            </a: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Note : also the softining point of the product will be chang ( 80 – 100 Cent. )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6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8496944" cy="6264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5656" y="548680"/>
            <a:ext cx="633670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Curing Chemistry of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Resol</a:t>
            </a:r>
            <a:r>
              <a:rPr lang="en-US" sz="2400" b="1" u="sng" dirty="0" smtClean="0">
                <a:solidFill>
                  <a:schemeClr val="tx1"/>
                </a:solidFill>
              </a:rPr>
              <a:t> and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Novolac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67744" y="1412776"/>
            <a:ext cx="4176464" cy="5400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Novolac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132856"/>
            <a:ext cx="806489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Novolac</a:t>
            </a:r>
            <a:r>
              <a:rPr lang="en-US" sz="2000" b="1" dirty="0" smtClean="0">
                <a:solidFill>
                  <a:schemeClr val="tx1"/>
                </a:solidFill>
              </a:rPr>
              <a:t> because it dose not contain reactive groups in their structure , so the curing chemistry  must be needed to curing agents like </a:t>
            </a:r>
            <a:r>
              <a:rPr lang="en-US" sz="2000" b="1" dirty="0" err="1" smtClean="0">
                <a:solidFill>
                  <a:schemeClr val="tx1"/>
                </a:solidFill>
              </a:rPr>
              <a:t>formaline</a:t>
            </a:r>
            <a:r>
              <a:rPr lang="en-US" sz="2000" b="1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err="1" smtClean="0">
                <a:solidFill>
                  <a:schemeClr val="tx1"/>
                </a:solidFill>
              </a:rPr>
              <a:t>hexamethylene</a:t>
            </a:r>
            <a:r>
              <a:rPr lang="en-US" sz="2000" b="1" dirty="0" smtClean="0">
                <a:solidFill>
                  <a:schemeClr val="tx1"/>
                </a:solidFill>
              </a:rPr>
              <a:t> tetra amine ( hexamine ) .Heating is very important factor for complete the curing.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5" y="3552509"/>
            <a:ext cx="57356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0192" y="3552509"/>
            <a:ext cx="2016224" cy="16046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???????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948264" y="4797152"/>
            <a:ext cx="576064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055" y="5805264"/>
            <a:ext cx="7912361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Net Work Structures.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524328" y="4797151"/>
            <a:ext cx="936104" cy="771581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????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5446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779912" y="2924944"/>
            <a:ext cx="828092" cy="22322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2769" y="3825044"/>
            <a:ext cx="340237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Hexamine – Heating ( 135-150 C)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11760" y="5373216"/>
            <a:ext cx="388843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Final Products?????????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3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Phenolic resins are the oldest commercially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manufactured synthetic polymer. They were first</a:t>
            </a:r>
          </a:p>
          <a:p>
            <a:r>
              <a:rPr lang="en-US" sz="2800" b="1" u="sng" dirty="0">
                <a:solidFill>
                  <a:srgbClr val="7030A0"/>
                </a:solidFill>
              </a:rPr>
              <a:t>'invented' by Leo </a:t>
            </a:r>
            <a:r>
              <a:rPr lang="en-US" sz="2800" b="1" u="sng" dirty="0" err="1">
                <a:solidFill>
                  <a:srgbClr val="7030A0"/>
                </a:solidFill>
              </a:rPr>
              <a:t>Hendrik</a:t>
            </a:r>
            <a:r>
              <a:rPr lang="en-US" sz="2800" b="1" u="sng" dirty="0">
                <a:solidFill>
                  <a:srgbClr val="7030A0"/>
                </a:solidFill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</a:rPr>
              <a:t>Baekland</a:t>
            </a:r>
            <a:r>
              <a:rPr lang="en-US" sz="2800" b="1" u="sng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in 1907. He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was the one to develop an economical method </a:t>
            </a:r>
            <a:r>
              <a:rPr lang="en-US" sz="2800" b="1" dirty="0" err="1">
                <a:solidFill>
                  <a:schemeClr val="tx1"/>
                </a:solidFill>
              </a:rPr>
              <a:t>towas</a:t>
            </a:r>
            <a:r>
              <a:rPr lang="en-US" sz="2800" b="1" dirty="0">
                <a:solidFill>
                  <a:schemeClr val="tx1"/>
                </a:solidFill>
              </a:rPr>
              <a:t> the one to develop an economical method to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convert these resins to moldable formulations which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were transformed by heat and pressure to hard </a:t>
            </a:r>
            <a:r>
              <a:rPr lang="en-US" sz="2800" b="1" dirty="0" smtClean="0">
                <a:solidFill>
                  <a:schemeClr val="tx1"/>
                </a:solidFill>
              </a:rPr>
              <a:t>and resistant </a:t>
            </a:r>
            <a:r>
              <a:rPr lang="en-US" sz="2800" b="1" dirty="0">
                <a:solidFill>
                  <a:schemeClr val="tx1"/>
                </a:solidFill>
              </a:rPr>
              <a:t>molded parts.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548680"/>
            <a:ext cx="561662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Introduction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856984" cy="6480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3688" y="152636"/>
            <a:ext cx="583264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Curing of </a:t>
            </a:r>
            <a:r>
              <a:rPr lang="en-US" sz="2400" b="1" dirty="0" err="1" smtClean="0">
                <a:solidFill>
                  <a:schemeClr val="tx1"/>
                </a:solidFill>
              </a:rPr>
              <a:t>Resol</a:t>
            </a:r>
            <a:r>
              <a:rPr lang="en-US" sz="2400" b="1" dirty="0" smtClean="0">
                <a:solidFill>
                  <a:schemeClr val="tx1"/>
                </a:solidFill>
              </a:rPr>
              <a:t> Resin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64399"/>
            <a:ext cx="8568952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resoles at the time of synthesis are in the – A- stage , being easily </a:t>
            </a:r>
            <a:r>
              <a:rPr lang="en-US" sz="2000" b="1" dirty="0" err="1" smtClean="0">
                <a:solidFill>
                  <a:schemeClr val="tx1"/>
                </a:solidFill>
              </a:rPr>
              <a:t>meited</a:t>
            </a:r>
            <a:r>
              <a:rPr lang="en-US" sz="2000" b="1" dirty="0" smtClean="0">
                <a:solidFill>
                  <a:schemeClr val="tx1"/>
                </a:solidFill>
              </a:rPr>
              <a:t> and soluble in </a:t>
            </a:r>
            <a:r>
              <a:rPr lang="en-US" sz="2000" b="1" dirty="0" err="1" smtClean="0">
                <a:solidFill>
                  <a:schemeClr val="tx1"/>
                </a:solidFill>
              </a:rPr>
              <a:t>anumber</a:t>
            </a:r>
            <a:r>
              <a:rPr lang="en-US" sz="2000" b="1" dirty="0" smtClean="0">
                <a:solidFill>
                  <a:schemeClr val="tx1"/>
                </a:solidFill>
              </a:rPr>
              <a:t> of </a:t>
            </a:r>
            <a:r>
              <a:rPr lang="en-US" sz="2000" b="1" dirty="0" err="1" smtClean="0">
                <a:solidFill>
                  <a:schemeClr val="tx1"/>
                </a:solidFill>
              </a:rPr>
              <a:t>solvents.They</a:t>
            </a:r>
            <a:r>
              <a:rPr lang="en-US" sz="2000" b="1" dirty="0" smtClean="0">
                <a:solidFill>
                  <a:schemeClr val="tx1"/>
                </a:solidFill>
              </a:rPr>
              <a:t> are one- step resins and if heated, passes first into the – B – stage ( </a:t>
            </a:r>
            <a:r>
              <a:rPr lang="en-US" sz="2000" b="1" dirty="0" err="1" smtClean="0">
                <a:solidFill>
                  <a:schemeClr val="tx1"/>
                </a:solidFill>
              </a:rPr>
              <a:t>resitol</a:t>
            </a:r>
            <a:r>
              <a:rPr lang="en-US" sz="2000" b="1" dirty="0" smtClean="0">
                <a:solidFill>
                  <a:schemeClr val="tx1"/>
                </a:solidFill>
              </a:rPr>
              <a:t> ) , where the resin is partially </a:t>
            </a:r>
            <a:r>
              <a:rPr lang="en-US" sz="2000" b="1" dirty="0" err="1" smtClean="0">
                <a:solidFill>
                  <a:schemeClr val="tx1"/>
                </a:solidFill>
              </a:rPr>
              <a:t>crosslinked</a:t>
            </a:r>
            <a:r>
              <a:rPr lang="en-US" sz="2000" b="1" dirty="0" smtClean="0">
                <a:solidFill>
                  <a:schemeClr val="tx1"/>
                </a:solidFill>
              </a:rPr>
              <a:t> and swollen by solvents. On  farther heating they converted into completely </a:t>
            </a:r>
            <a:r>
              <a:rPr lang="en-US" sz="2000" b="1" dirty="0" err="1" smtClean="0">
                <a:solidFill>
                  <a:schemeClr val="tx1"/>
                </a:solidFill>
              </a:rPr>
              <a:t>crosslinked</a:t>
            </a:r>
            <a:r>
              <a:rPr lang="en-US" sz="2000" b="1" dirty="0" smtClean="0">
                <a:solidFill>
                  <a:schemeClr val="tx1"/>
                </a:solidFill>
              </a:rPr>
              <a:t> – C – stage ( </a:t>
            </a:r>
            <a:r>
              <a:rPr lang="en-US" sz="2000" b="1" dirty="0" err="1" smtClean="0">
                <a:solidFill>
                  <a:schemeClr val="tx1"/>
                </a:solidFill>
              </a:rPr>
              <a:t>resite</a:t>
            </a:r>
            <a:r>
              <a:rPr lang="en-US" sz="2000" b="1" dirty="0" smtClean="0">
                <a:solidFill>
                  <a:schemeClr val="tx1"/>
                </a:solidFill>
              </a:rPr>
              <a:t> ) , which is insoluble and </a:t>
            </a:r>
            <a:r>
              <a:rPr lang="en-US" sz="2000" b="1" dirty="0" err="1" smtClean="0">
                <a:solidFill>
                  <a:schemeClr val="tx1"/>
                </a:solidFill>
              </a:rPr>
              <a:t>infusable</a:t>
            </a:r>
            <a:r>
              <a:rPr lang="en-US" sz="2000" b="1" dirty="0" smtClean="0">
                <a:solidFill>
                  <a:schemeClr val="tx1"/>
                </a:solidFill>
              </a:rPr>
              <a:t> polymers.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5689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1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496944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620688"/>
            <a:ext cx="698477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Q1- Write the  chemical structure for the polymer prepared from the following reactions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687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2348880"/>
            <a:ext cx="43204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1-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6768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4183" y="4296030"/>
            <a:ext cx="43204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2-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522270"/>
            <a:ext cx="684076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Cured phenolic resin ( </a:t>
            </a:r>
            <a:r>
              <a:rPr lang="en-US" sz="2400" b="1" dirty="0" err="1" smtClean="0">
                <a:solidFill>
                  <a:schemeClr val="tx1"/>
                </a:solidFill>
              </a:rPr>
              <a:t>resol</a:t>
            </a:r>
            <a:r>
              <a:rPr lang="en-US" sz="2400" b="1" dirty="0" smtClean="0">
                <a:solidFill>
                  <a:schemeClr val="tx1"/>
                </a:solidFill>
              </a:rPr>
              <a:t> ) with PVA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97" y="620688"/>
            <a:ext cx="64807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557" y="1484784"/>
            <a:ext cx="684076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Cured epoxy </a:t>
            </a:r>
            <a:r>
              <a:rPr lang="en-US" sz="2400" b="1" dirty="0" err="1" smtClean="0">
                <a:solidFill>
                  <a:schemeClr val="tx1"/>
                </a:solidFill>
              </a:rPr>
              <a:t>novolac</a:t>
            </a:r>
            <a:r>
              <a:rPr lang="en-US" sz="2400" b="1" dirty="0" smtClean="0">
                <a:solidFill>
                  <a:schemeClr val="tx1"/>
                </a:solidFill>
              </a:rPr>
              <a:t> with ethylene </a:t>
            </a:r>
            <a:r>
              <a:rPr lang="en-US" sz="2400" b="1" dirty="0" err="1" smtClean="0">
                <a:solidFill>
                  <a:schemeClr val="tx1"/>
                </a:solidFill>
              </a:rPr>
              <a:t>diamine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733729"/>
            <a:ext cx="64807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557" y="2636912"/>
            <a:ext cx="6809827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Novolac</a:t>
            </a:r>
            <a:r>
              <a:rPr lang="en-US" sz="2400" b="1" dirty="0" smtClean="0">
                <a:solidFill>
                  <a:schemeClr val="tx1"/>
                </a:solidFill>
              </a:rPr>
              <a:t> from phenol and furfural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816932"/>
            <a:ext cx="64807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8557" y="3645024"/>
            <a:ext cx="7313883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Phenol, </a:t>
            </a:r>
            <a:r>
              <a:rPr lang="en-US" sz="2400" b="1" dirty="0" err="1" smtClean="0">
                <a:solidFill>
                  <a:schemeClr val="tx1"/>
                </a:solidFill>
              </a:rPr>
              <a:t>formaline</a:t>
            </a:r>
            <a:r>
              <a:rPr lang="en-US" sz="2400" b="1" dirty="0" smtClean="0">
                <a:solidFill>
                  <a:schemeClr val="tx1"/>
                </a:solidFill>
              </a:rPr>
              <a:t> , 8-hydroxy </a:t>
            </a:r>
            <a:r>
              <a:rPr lang="en-US" sz="2400" b="1" dirty="0" err="1" smtClean="0">
                <a:solidFill>
                  <a:schemeClr val="tx1"/>
                </a:solidFill>
              </a:rPr>
              <a:t>quinoline</a:t>
            </a:r>
            <a:r>
              <a:rPr lang="en-US" sz="2400" b="1" dirty="0" smtClean="0">
                <a:solidFill>
                  <a:schemeClr val="tx1"/>
                </a:solidFill>
              </a:rPr>
              <a:t> ( </a:t>
            </a:r>
            <a:r>
              <a:rPr lang="en-US" sz="2400" b="1" dirty="0" err="1" smtClean="0">
                <a:solidFill>
                  <a:schemeClr val="tx1"/>
                </a:solidFill>
              </a:rPr>
              <a:t>ter</a:t>
            </a:r>
            <a:r>
              <a:rPr lang="en-US" sz="2400" b="1" dirty="0" smtClean="0">
                <a:solidFill>
                  <a:schemeClr val="tx1"/>
                </a:solidFill>
              </a:rPr>
              <a:t>-polymers 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430" y="3933056"/>
            <a:ext cx="64807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6-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2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8712968" cy="61926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07704" y="764704"/>
            <a:ext cx="540060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Toughness of phenolic resin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628800"/>
            <a:ext cx="7272808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Improvement in toughness  of phenolic resin was done by blending with rubbers like </a:t>
            </a:r>
            <a:r>
              <a:rPr lang="en-US" sz="2000" b="1" dirty="0" err="1" smtClean="0">
                <a:solidFill>
                  <a:schemeClr val="tx1"/>
                </a:solidFill>
              </a:rPr>
              <a:t>carboxylated</a:t>
            </a:r>
            <a:r>
              <a:rPr lang="en-US" sz="2000" b="1" dirty="0" smtClean="0">
                <a:solidFill>
                  <a:schemeClr val="tx1"/>
                </a:solidFill>
              </a:rPr>
              <a:t> nitrile rubber , </a:t>
            </a:r>
            <a:r>
              <a:rPr lang="en-US" sz="2000" b="1" dirty="0" err="1" smtClean="0">
                <a:solidFill>
                  <a:schemeClr val="tx1"/>
                </a:solidFill>
              </a:rPr>
              <a:t>vulcanised</a:t>
            </a:r>
            <a:r>
              <a:rPr lang="en-US" sz="2000" b="1" dirty="0" smtClean="0">
                <a:solidFill>
                  <a:schemeClr val="tx1"/>
                </a:solidFill>
              </a:rPr>
              <a:t> silicone , epoxy functional </a:t>
            </a:r>
            <a:r>
              <a:rPr lang="en-US" sz="2000" b="1" dirty="0" err="1" smtClean="0">
                <a:solidFill>
                  <a:schemeClr val="tx1"/>
                </a:solidFill>
              </a:rPr>
              <a:t>butadine</a:t>
            </a:r>
            <a:r>
              <a:rPr lang="en-US" sz="2000" b="1" dirty="0" smtClean="0">
                <a:solidFill>
                  <a:schemeClr val="tx1"/>
                </a:solidFill>
              </a:rPr>
              <a:t> rubber …..etc.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75656" y="3068960"/>
            <a:ext cx="648072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Improvement in thermo oxidative of phenolic resin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4221088"/>
            <a:ext cx="7272808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 improve the thermo-oxidative stability ,chemical modification have been tried such as </a:t>
            </a:r>
            <a:r>
              <a:rPr lang="en-US" sz="2000" b="1" dirty="0" err="1" smtClean="0">
                <a:solidFill>
                  <a:schemeClr val="tx1"/>
                </a:solidFill>
              </a:rPr>
              <a:t>etherfication</a:t>
            </a:r>
            <a:r>
              <a:rPr lang="en-US" sz="2000" b="1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err="1" smtClean="0">
                <a:solidFill>
                  <a:schemeClr val="tx1"/>
                </a:solidFill>
              </a:rPr>
              <a:t>esterfication</a:t>
            </a:r>
            <a:r>
              <a:rPr lang="en-US" sz="2000" b="1" dirty="0" smtClean="0">
                <a:solidFill>
                  <a:schemeClr val="tx1"/>
                </a:solidFill>
              </a:rPr>
              <a:t> of phenolic hydroxyl group . Complex formation with polyvalent elements such as boric acid , phosphoric acid , amine compounds and silicon compounds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90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8784976" cy="62646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1052736"/>
            <a:ext cx="8496944" cy="2160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Q- Write the steps for thermal degradation of </a:t>
            </a:r>
            <a:r>
              <a:rPr lang="en-US" sz="3600" b="1" dirty="0" err="1" smtClean="0">
                <a:solidFill>
                  <a:schemeClr val="tx1"/>
                </a:solidFill>
              </a:rPr>
              <a:t>pheonlic</a:t>
            </a:r>
            <a:r>
              <a:rPr lang="en-US" sz="3600" b="1" dirty="0" smtClean="0">
                <a:solidFill>
                  <a:schemeClr val="tx1"/>
                </a:solidFill>
              </a:rPr>
              <a:t> resin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429000"/>
            <a:ext cx="8496944" cy="2808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PYROLYSIS OF PHENOL-FORMALDEHYDE RESIN: EXPERIMENTS AND MODELING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Michael A. </a:t>
            </a:r>
            <a:r>
              <a:rPr lang="en-US" sz="2400" b="1" dirty="0" err="1">
                <a:solidFill>
                  <a:schemeClr val="tx1"/>
                </a:solidFill>
              </a:rPr>
              <a:t>Serio</a:t>
            </a:r>
            <a:r>
              <a:rPr lang="en-US" sz="2400" b="1" dirty="0">
                <a:solidFill>
                  <a:schemeClr val="tx1"/>
                </a:solidFill>
              </a:rPr>
              <a:t>, Sylvie </a:t>
            </a:r>
            <a:r>
              <a:rPr lang="en-US" sz="2400" b="1" dirty="0" err="1">
                <a:solidFill>
                  <a:schemeClr val="tx1"/>
                </a:solidFill>
              </a:rPr>
              <a:t>Charpenay</a:t>
            </a:r>
            <a:r>
              <a:rPr lang="en-US" sz="2400" b="1" dirty="0">
                <a:solidFill>
                  <a:schemeClr val="tx1"/>
                </a:solidFill>
              </a:rPr>
              <a:t>, Rosemary </a:t>
            </a:r>
            <a:r>
              <a:rPr lang="en-US" sz="2400" b="1" dirty="0" err="1">
                <a:solidFill>
                  <a:schemeClr val="tx1"/>
                </a:solidFill>
              </a:rPr>
              <a:t>Bassilakis</a:t>
            </a:r>
            <a:r>
              <a:rPr lang="en-US" sz="2400" b="1" dirty="0">
                <a:solidFill>
                  <a:schemeClr val="tx1"/>
                </a:solidFill>
              </a:rPr>
              <a:t>, and Peter R. Solomon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Advanced Fuel Research, Inc.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87 Church Street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East Hartford, CT 06108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7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496944" cy="6336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-Phenolic </a:t>
            </a:r>
            <a:r>
              <a:rPr lang="en-US" sz="2800" b="1" dirty="0">
                <a:solidFill>
                  <a:schemeClr val="tx1"/>
                </a:solidFill>
              </a:rPr>
              <a:t>resins are distinguished by broad array of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application areas amongst Thermosetting and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Thermoplastic resins.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-They </a:t>
            </a:r>
            <a:r>
              <a:rPr lang="en-US" sz="2800" b="1" dirty="0">
                <a:solidFill>
                  <a:schemeClr val="tx1"/>
                </a:solidFill>
              </a:rPr>
              <a:t>are relatively inexpensive and highly versatile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having vital role in construction, automotive, electrical,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and appliance industries.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-They </a:t>
            </a:r>
            <a:r>
              <a:rPr lang="en-US" sz="2800" b="1" dirty="0">
                <a:solidFill>
                  <a:schemeClr val="tx1"/>
                </a:solidFill>
              </a:rPr>
              <a:t>are irreplaceable materials for selective high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technology applications offering high reliability </a:t>
            </a:r>
            <a:r>
              <a:rPr lang="en-US" sz="2800" b="1" dirty="0" smtClean="0">
                <a:solidFill>
                  <a:schemeClr val="tx1"/>
                </a:solidFill>
              </a:rPr>
              <a:t>under severe </a:t>
            </a:r>
            <a:r>
              <a:rPr lang="en-US" sz="2800" b="1" dirty="0">
                <a:solidFill>
                  <a:schemeClr val="tx1"/>
                </a:solidFill>
              </a:rPr>
              <a:t>circumstances.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692696"/>
            <a:ext cx="583264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chemeClr val="tx1"/>
                </a:solidFill>
              </a:rPr>
              <a:t>Why Phenolic Resins</a:t>
            </a:r>
            <a:endParaRPr lang="en-US" sz="2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- Excellent thermal behavior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-High Strength level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-Long thermal and mechanical stability.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-Excellent fire, </a:t>
            </a:r>
            <a:r>
              <a:rPr lang="en-US" sz="2800" b="1" dirty="0" err="1">
                <a:solidFill>
                  <a:schemeClr val="tx1"/>
                </a:solidFill>
              </a:rPr>
              <a:t>smoke,and</a:t>
            </a:r>
            <a:r>
              <a:rPr lang="en-US" sz="2800" b="1" dirty="0">
                <a:solidFill>
                  <a:schemeClr val="tx1"/>
                </a:solidFill>
              </a:rPr>
              <a:t> low toxicity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characteristics.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-Excellent electrical and thermal insulating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capabilities.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-Excellent cost performance characteristics.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273630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Cont.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8496944" cy="63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548680"/>
            <a:ext cx="633670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World Consumption  of Phenolic Resin -2015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Phenolic resins are obtained by step growth polymerization of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difunctional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monomers </a:t>
            </a:r>
            <a:r>
              <a:rPr lang="en-US" sz="2400" b="1" dirty="0">
                <a:solidFill>
                  <a:schemeClr val="tx1"/>
                </a:solidFill>
              </a:rPr>
              <a:t>(aldehydes) with monomers of </a:t>
            </a:r>
            <a:r>
              <a:rPr lang="en-US" sz="2400" b="1" dirty="0" smtClean="0">
                <a:solidFill>
                  <a:schemeClr val="tx1"/>
                </a:solidFill>
              </a:rPr>
              <a:t>functionality </a:t>
            </a:r>
            <a:r>
              <a:rPr lang="en-US" sz="2400" b="1" dirty="0">
                <a:solidFill>
                  <a:schemeClr val="tx1"/>
                </a:solidFill>
              </a:rPr>
              <a:t>greater than 2 (</a:t>
            </a:r>
            <a:r>
              <a:rPr lang="en-US" sz="2400" b="1" dirty="0" err="1">
                <a:solidFill>
                  <a:schemeClr val="tx1"/>
                </a:solidFill>
              </a:rPr>
              <a:t>Viz</a:t>
            </a:r>
            <a:r>
              <a:rPr lang="en-US" sz="2400" b="1" dirty="0">
                <a:solidFill>
                  <a:schemeClr val="tx1"/>
                </a:solidFill>
              </a:rPr>
              <a:t>, Phenol, substituted Phenols or combination </a:t>
            </a:r>
            <a:r>
              <a:rPr lang="en-US" sz="2400" b="1" dirty="0" smtClean="0">
                <a:solidFill>
                  <a:schemeClr val="tx1"/>
                </a:solidFill>
              </a:rPr>
              <a:t>of phenols).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Key </a:t>
            </a:r>
            <a:r>
              <a:rPr lang="en-US" sz="2400" b="1" u="sng" dirty="0">
                <a:solidFill>
                  <a:srgbClr val="FFFF00"/>
                </a:solidFill>
              </a:rPr>
              <a:t>factors in the design of the desired phenolic resin are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rgbClr val="FFFF00"/>
                </a:solidFill>
              </a:rPr>
              <a:t>Molar ratio of F to P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rgbClr val="FFFF00"/>
                </a:solidFill>
              </a:rPr>
              <a:t>Mode of catalysis: Acid, base, metal salt, enzyme.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rgbClr val="FFFF00"/>
                </a:solidFill>
              </a:rPr>
              <a:t>Mode of catalysis: Acid, base, metal salt, enzyme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Liquid, Solid, dispersion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rgbClr val="FFFF00"/>
                </a:solidFill>
              </a:rPr>
              <a:t>Thermoplastics or thermosetting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Low to medium Mw are considered as “ Reactive intermediates which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can be cured or undergo various transformation reactions via reactive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hydroxyl group </a:t>
            </a:r>
            <a:r>
              <a:rPr lang="en-US" sz="2400" b="1" dirty="0" err="1">
                <a:solidFill>
                  <a:schemeClr val="tx1"/>
                </a:solidFill>
              </a:rPr>
              <a:t>viz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Epoxy,allyl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cyanate</a:t>
            </a:r>
            <a:r>
              <a:rPr lang="en-US" sz="2400" b="1" dirty="0">
                <a:solidFill>
                  <a:schemeClr val="tx1"/>
                </a:solidFill>
              </a:rPr>
              <a:t> or form new ring structure.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7685" y="269593"/>
            <a:ext cx="583264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Basic Chemistry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496944" cy="15121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</a:rPr>
              <a:t>Note</a:t>
            </a:r>
            <a:r>
              <a:rPr lang="en-US" sz="2800" b="1" dirty="0" smtClean="0">
                <a:solidFill>
                  <a:schemeClr val="tx1"/>
                </a:solidFill>
              </a:rPr>
              <a:t>: Reaction of phenolic compounds with aldehydes  under acidic or basic catalyst are exothermic , so side reaction  due to exothermic need to be avoided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8496944" cy="48965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- Phenol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o,m,p</a:t>
            </a:r>
            <a:r>
              <a:rPr lang="en-US" sz="2400" b="1" dirty="0">
                <a:solidFill>
                  <a:schemeClr val="tx1"/>
                </a:solidFill>
              </a:rPr>
              <a:t>-Cresol,  p-</a:t>
            </a:r>
            <a:r>
              <a:rPr lang="en-US" sz="2400" b="1" dirty="0" err="1">
                <a:solidFill>
                  <a:schemeClr val="tx1"/>
                </a:solidFill>
              </a:rPr>
              <a:t>tert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Butylphenol</a:t>
            </a:r>
            <a:r>
              <a:rPr lang="en-US" sz="2400" b="1" dirty="0">
                <a:solidFill>
                  <a:schemeClr val="tx1"/>
                </a:solidFill>
              </a:rPr>
              <a:t>, p-</a:t>
            </a:r>
            <a:r>
              <a:rPr lang="en-US" sz="2400" b="1" dirty="0" err="1">
                <a:solidFill>
                  <a:schemeClr val="tx1"/>
                </a:solidFill>
              </a:rPr>
              <a:t>tert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Octylphenol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p-</a:t>
            </a:r>
            <a:r>
              <a:rPr lang="en-US" sz="2400" b="1" dirty="0" err="1">
                <a:solidFill>
                  <a:schemeClr val="tx1"/>
                </a:solidFill>
              </a:rPr>
              <a:t>Tert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Nonylphenol</a:t>
            </a:r>
            <a:r>
              <a:rPr lang="en-US" sz="2400" b="1" dirty="0">
                <a:solidFill>
                  <a:schemeClr val="tx1"/>
                </a:solidFill>
              </a:rPr>
              <a:t>, (2,3), (2,4), (2,5), (2,6), (3,4), (3,5) –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Xylenol</a:t>
            </a:r>
            <a:r>
              <a:rPr lang="en-US" sz="2400" b="1" dirty="0">
                <a:solidFill>
                  <a:schemeClr val="tx1"/>
                </a:solidFill>
              </a:rPr>
              <a:t>, Resorcinol, </a:t>
            </a:r>
            <a:r>
              <a:rPr lang="en-US" sz="2400" b="1" dirty="0" err="1">
                <a:solidFill>
                  <a:schemeClr val="tx1"/>
                </a:solidFill>
              </a:rPr>
              <a:t>Bisphenol</a:t>
            </a:r>
            <a:r>
              <a:rPr lang="en-US" sz="2400" b="1" dirty="0">
                <a:solidFill>
                  <a:schemeClr val="tx1"/>
                </a:solidFill>
              </a:rPr>
              <a:t> A, </a:t>
            </a:r>
            <a:r>
              <a:rPr lang="en-US" sz="2400" b="1" dirty="0" err="1" smtClean="0">
                <a:solidFill>
                  <a:schemeClr val="tx1"/>
                </a:solidFill>
              </a:rPr>
              <a:t>Bisphenol</a:t>
            </a:r>
            <a:r>
              <a:rPr lang="en-US" sz="2400" b="1" dirty="0" smtClean="0">
                <a:solidFill>
                  <a:schemeClr val="tx1"/>
                </a:solidFill>
              </a:rPr>
              <a:t>-F.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Formaldehyde</a:t>
            </a:r>
            <a:r>
              <a:rPr lang="en-US" sz="2400" b="1" dirty="0">
                <a:solidFill>
                  <a:schemeClr val="tx1"/>
                </a:solidFill>
              </a:rPr>
              <a:t>, Acetaldehyde, </a:t>
            </a:r>
            <a:r>
              <a:rPr lang="en-US" sz="2400" b="1" dirty="0" err="1">
                <a:solidFill>
                  <a:schemeClr val="tx1"/>
                </a:solidFill>
              </a:rPr>
              <a:t>Propionaldehyde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butyraldehyde</a:t>
            </a:r>
            <a:r>
              <a:rPr lang="en-US" sz="2400" b="1" dirty="0" smtClean="0">
                <a:solidFill>
                  <a:schemeClr val="tx1"/>
                </a:solidFill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</a:rPr>
              <a:t>Glyoxal</a:t>
            </a:r>
            <a:r>
              <a:rPr lang="en-US" sz="2400" b="1" dirty="0" smtClean="0">
                <a:solidFill>
                  <a:schemeClr val="tx1"/>
                </a:solidFill>
              </a:rPr>
              <a:t> , Furfural ,  </a:t>
            </a:r>
            <a:r>
              <a:rPr lang="en-US" sz="2400" b="1" dirty="0" err="1" smtClean="0">
                <a:solidFill>
                  <a:schemeClr val="tx1"/>
                </a:solidFill>
              </a:rPr>
              <a:t>nbutyraldehyde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….etc.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23728" y="2097602"/>
            <a:ext cx="439248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Raw Material and Catalyst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12968" cy="165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2400" b="1" u="sng" dirty="0">
                <a:solidFill>
                  <a:srgbClr val="FFFF00"/>
                </a:solidFill>
              </a:rPr>
              <a:t>Catalyst: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-Acid: Organic Acids and Mineral acids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-Base: </a:t>
            </a:r>
            <a:r>
              <a:rPr lang="en-US" sz="2400" b="1" dirty="0" err="1">
                <a:solidFill>
                  <a:schemeClr val="tx1"/>
                </a:solidFill>
              </a:rPr>
              <a:t>NaOH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KOH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 Metal Salts.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DrWhida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038350"/>
            <a:ext cx="8631237" cy="43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5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88641"/>
            <a:ext cx="87725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38" y="4005064"/>
            <a:ext cx="8772525" cy="252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Note</a:t>
            </a:r>
            <a:r>
              <a:rPr lang="en-US" sz="2400" b="1" dirty="0" smtClean="0">
                <a:solidFill>
                  <a:schemeClr val="tx1"/>
                </a:solidFill>
              </a:rPr>
              <a:t> : Varying the </a:t>
            </a:r>
            <a:r>
              <a:rPr lang="en-US" sz="2400" b="1" smtClean="0">
                <a:solidFill>
                  <a:schemeClr val="tx1"/>
                </a:solidFill>
              </a:rPr>
              <a:t>mole ratio </a:t>
            </a:r>
            <a:r>
              <a:rPr lang="en-US" sz="2400" b="1" dirty="0" smtClean="0">
                <a:solidFill>
                  <a:schemeClr val="tx1"/>
                </a:solidFill>
              </a:rPr>
              <a:t>of phenol to formaldehyde ( F: P ) , type of catalyst , decided: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Molecular weight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Functional Group </a:t>
            </a:r>
            <a:r>
              <a:rPr lang="en-US" sz="2400" b="1" dirty="0" err="1" smtClean="0">
                <a:solidFill>
                  <a:schemeClr val="tx1"/>
                </a:solidFill>
              </a:rPr>
              <a:t>avilable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Melting range of the products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8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1029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DrWhidad</dc:creator>
  <cp:lastModifiedBy>DrWhidad</cp:lastModifiedBy>
  <cp:revision>30</cp:revision>
  <dcterms:created xsi:type="dcterms:W3CDTF">2019-09-24T03:52:00Z</dcterms:created>
  <dcterms:modified xsi:type="dcterms:W3CDTF">2019-09-28T18:04:51Z</dcterms:modified>
</cp:coreProperties>
</file>